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/>
    <p:restoredTop sz="94617"/>
  </p:normalViewPr>
  <p:slideViewPr>
    <p:cSldViewPr snapToGrid="0" snapToObjects="1">
      <p:cViewPr varScale="1">
        <p:scale>
          <a:sx n="131" d="100"/>
          <a:sy n="131" d="100"/>
        </p:scale>
        <p:origin x="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4EF97-FA20-6046-BF41-96C4D94015B9}" type="datetimeFigureOut">
              <a:rPr lang="en-US" smtClean="0"/>
              <a:t>4/25/17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168A8-9A35-1841-AC7B-C3961CFFE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8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EF25-586C-4641-9D11-3900F6FD5C7D}" type="datetimeFigureOut">
              <a:rPr lang="en-US" smtClean="0"/>
              <a:t>4/25/17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6F0F-E063-BC48-9714-322A5769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EF25-586C-4641-9D11-3900F6FD5C7D}" type="datetimeFigureOut">
              <a:rPr lang="en-US" smtClean="0"/>
              <a:t>4/25/17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6F0F-E063-BC48-9714-322A5769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93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EF25-586C-4641-9D11-3900F6FD5C7D}" type="datetimeFigureOut">
              <a:rPr lang="en-US" smtClean="0"/>
              <a:t>4/25/17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6F0F-E063-BC48-9714-322A5769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9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EF25-586C-4641-9D11-3900F6FD5C7D}" type="datetimeFigureOut">
              <a:rPr lang="en-US" smtClean="0"/>
              <a:t>4/25/17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6F0F-E063-BC48-9714-322A5769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EF25-586C-4641-9D11-3900F6FD5C7D}" type="datetimeFigureOut">
              <a:rPr lang="en-US" smtClean="0"/>
              <a:t>4/25/17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6F0F-E063-BC48-9714-322A5769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7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EF25-586C-4641-9D11-3900F6FD5C7D}" type="datetimeFigureOut">
              <a:rPr lang="en-US" smtClean="0"/>
              <a:t>4/25/17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6F0F-E063-BC48-9714-322A5769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0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EF25-586C-4641-9D11-3900F6FD5C7D}" type="datetimeFigureOut">
              <a:rPr lang="en-US" smtClean="0"/>
              <a:t>4/25/17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6F0F-E063-BC48-9714-322A5769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7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EF25-586C-4641-9D11-3900F6FD5C7D}" type="datetimeFigureOut">
              <a:rPr lang="en-US" smtClean="0"/>
              <a:t>4/25/17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6F0F-E063-BC48-9714-322A5769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3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EF25-586C-4641-9D11-3900F6FD5C7D}" type="datetimeFigureOut">
              <a:rPr lang="en-US" smtClean="0"/>
              <a:t>4/25/17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6F0F-E063-BC48-9714-322A5769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EF25-586C-4641-9D11-3900F6FD5C7D}" type="datetimeFigureOut">
              <a:rPr lang="en-US" smtClean="0"/>
              <a:t>4/25/17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6F0F-E063-BC48-9714-322A5769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10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EF25-586C-4641-9D11-3900F6FD5C7D}" type="datetimeFigureOut">
              <a:rPr lang="en-US" smtClean="0"/>
              <a:t>4/25/17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C6F0F-E063-BC48-9714-322A5769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9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1EF25-586C-4641-9D11-3900F6FD5C7D}" type="datetimeFigureOut">
              <a:rPr lang="en-US" smtClean="0"/>
              <a:t>4/25/17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C6F0F-E063-BC48-9714-322A57693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2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Physical Health and People with a Severe Mental Illness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Cardiovascular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21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Clinical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Cardiovascular disease is more common</a:t>
            </a:r>
          </a:p>
          <a:p>
            <a:r>
              <a:rPr lang="en-US" dirty="0" smtClean="0"/>
              <a:t>Diabetes is a significant risk factor</a:t>
            </a:r>
          </a:p>
          <a:p>
            <a:r>
              <a:rPr lang="en-US" dirty="0" smtClean="0"/>
              <a:t>Smoking is a significant risk factor</a:t>
            </a:r>
          </a:p>
          <a:p>
            <a:r>
              <a:rPr lang="en-US" dirty="0" smtClean="0"/>
              <a:t>Lifestyle factors are significant</a:t>
            </a:r>
          </a:p>
          <a:p>
            <a:r>
              <a:rPr lang="en-US" dirty="0" smtClean="0"/>
              <a:t>Comorbidity is complex and cardiovascular risk significantly elevated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Organizational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Communication with the mental health team is essential</a:t>
            </a:r>
          </a:p>
          <a:p>
            <a:r>
              <a:rPr lang="en-US" dirty="0" smtClean="0"/>
              <a:t>Sharing clinical information is essential</a:t>
            </a:r>
          </a:p>
          <a:p>
            <a:r>
              <a:rPr lang="en-US"/>
              <a:t>Primary care team members are essential – nursing, care coordination, dietitian, community care worker (when available)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18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231" y="2572544"/>
            <a:ext cx="2857500" cy="28575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351338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Clinical Background: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Amir is a 38 year old man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PMH: Schizophrenia diagnosed 22 years ago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Nil else significant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Family History: Both parents have diabetes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Smoking History: recently stopped smoking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Social History: no record of employment status</a:t>
            </a:r>
          </a:p>
        </p:txBody>
      </p:sp>
    </p:spTree>
    <p:extLst>
      <p:ext uri="{BB962C8B-B14F-4D97-AF65-F5344CB8AC3E}">
        <p14:creationId xmlns:p14="http://schemas.microsoft.com/office/powerpoint/2010/main" val="162500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Issues for the Clinician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Cardiovascular disease is more common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Cardiovascular risk score assessment is needed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Lifestyle factors will need considering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Fact Sheet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People with severe mental illness and CVD are more likely to</a:t>
            </a:r>
          </a:p>
          <a:p>
            <a:pPr lvl="1"/>
            <a:r>
              <a:rPr lang="en-US" dirty="0" smtClean="0"/>
              <a:t>Have diabetes</a:t>
            </a:r>
          </a:p>
          <a:p>
            <a:pPr lvl="1"/>
            <a:r>
              <a:rPr lang="en-US" dirty="0" smtClean="0"/>
              <a:t>Be overweight</a:t>
            </a:r>
          </a:p>
          <a:p>
            <a:pPr lvl="1"/>
            <a:r>
              <a:rPr lang="en-US" dirty="0" smtClean="0"/>
              <a:t>Smoke</a:t>
            </a:r>
          </a:p>
          <a:p>
            <a:pPr lvl="1"/>
            <a:r>
              <a:rPr lang="en-US" dirty="0" smtClean="0"/>
              <a:t>Have dyslipidemia</a:t>
            </a:r>
          </a:p>
          <a:p>
            <a:pPr lvl="1"/>
            <a:r>
              <a:rPr lang="en-US" dirty="0" smtClean="0"/>
              <a:t>Have erectile dysfunction and hyperprolactinemia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231" y="2572544"/>
            <a:ext cx="2857500" cy="28575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351338"/>
          </a:xfr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The reason for the consultation: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Amir was recently discharged following a five month admission for schizophrenia.  During this admission his medication was changed to clozapine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Following discharge he developed diabetes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 stopped smoking, and developed clozapine toxicity as the dose of the medication had not been reduced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He is attending today, for his first diabetic review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7819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231" y="2572544"/>
            <a:ext cx="2857500" cy="28575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4200" y="1822450"/>
            <a:ext cx="6802120" cy="4351338"/>
          </a:xfr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 smtClean="0"/>
              <a:t>The consultation (path results):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BP: 150/95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BMI: 44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Smoke: stopped smoking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HbA1c: 80mmol/mol (9.5%)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Cholesterol: 7.5 mmol/L (290 mg/</a:t>
            </a:r>
            <a:r>
              <a:rPr lang="en-US" dirty="0" err="1" smtClean="0"/>
              <a:t>dL</a:t>
            </a:r>
            <a:r>
              <a:rPr lang="en-US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HDL </a:t>
            </a:r>
            <a:r>
              <a:rPr lang="en-US" dirty="0" err="1" smtClean="0"/>
              <a:t>Chol</a:t>
            </a:r>
            <a:r>
              <a:rPr lang="en-US" dirty="0" smtClean="0"/>
              <a:t>: 0.8 mmol/L (30.9 mg/</a:t>
            </a:r>
            <a:r>
              <a:rPr lang="en-US" dirty="0" err="1" smtClean="0"/>
              <a:t>dL</a:t>
            </a:r>
            <a:r>
              <a:rPr lang="en-US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Renal function: </a:t>
            </a:r>
            <a:r>
              <a:rPr lang="en-US" dirty="0" err="1" smtClean="0"/>
              <a:t>eGFR</a:t>
            </a:r>
            <a:r>
              <a:rPr lang="en-US" dirty="0" smtClean="0"/>
              <a:t> 70;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Prolactin: 3,256 </a:t>
            </a:r>
            <a:r>
              <a:rPr lang="en-US" dirty="0" err="1" smtClean="0"/>
              <a:t>mIU</a:t>
            </a:r>
            <a:r>
              <a:rPr lang="en-US" dirty="0" smtClean="0"/>
              <a:t>/L (normal range &lt;450 </a:t>
            </a:r>
            <a:r>
              <a:rPr lang="en-US" dirty="0" err="1" smtClean="0"/>
              <a:t>mIU</a:t>
            </a:r>
            <a:r>
              <a:rPr lang="en-US" dirty="0" smtClean="0"/>
              <a:t>/L for men)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723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Issues for the Clinician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Cardiovascular risk score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QRISK2: 27%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Which are the most appropriate interventions to offer?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What would be the consequence of stopping clozapine?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Intervention for elevated prolactin?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Communication with the mental health team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Fact Sheet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Antipsychotic medication induces </a:t>
            </a:r>
            <a:r>
              <a:rPr lang="en-US" dirty="0" smtClean="0"/>
              <a:t>risk factors for </a:t>
            </a:r>
            <a:r>
              <a:rPr lang="en-US" smtClean="0"/>
              <a:t>cardiovascular disease.</a:t>
            </a:r>
            <a:endParaRPr lang="en-US" dirty="0" smtClean="0"/>
          </a:p>
          <a:p>
            <a:r>
              <a:rPr lang="en-US" dirty="0" smtClean="0"/>
              <a:t>Antipsychotic medication is also thrombophilic increasing the likelihood of DVT and PE</a:t>
            </a:r>
          </a:p>
          <a:p>
            <a:r>
              <a:rPr lang="en-US" dirty="0" smtClean="0"/>
              <a:t>Renal failure and erectile dysfunction are independent risk factors for cardiovascular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9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Clinical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Cardiovascular disease is more common</a:t>
            </a:r>
          </a:p>
          <a:p>
            <a:r>
              <a:rPr lang="en-US" dirty="0" smtClean="0"/>
              <a:t>Diabetes is a significant risk factor</a:t>
            </a:r>
          </a:p>
          <a:p>
            <a:r>
              <a:rPr lang="en-US" dirty="0" smtClean="0"/>
              <a:t>Smoking is a significant risk factor</a:t>
            </a:r>
          </a:p>
          <a:p>
            <a:r>
              <a:rPr lang="en-US" dirty="0" smtClean="0"/>
              <a:t>Lifestyle factors are significant</a:t>
            </a:r>
          </a:p>
          <a:p>
            <a:r>
              <a:rPr lang="en-US" dirty="0" smtClean="0"/>
              <a:t>Comorbidity is complex and cardiovascular risk significantly elevated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Organizational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Communication with the mental health team is essential</a:t>
            </a:r>
          </a:p>
          <a:p>
            <a:r>
              <a:rPr lang="en-US" dirty="0" smtClean="0"/>
              <a:t>Sharing clinical information is essential</a:t>
            </a:r>
          </a:p>
          <a:p>
            <a:r>
              <a:rPr lang="en-US" dirty="0" smtClean="0"/>
              <a:t>Primary care team members are essential – nursing, care coordination, dietitian, community care worker (when available)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5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429</Words>
  <Application>Microsoft Macintosh PowerPoint</Application>
  <PresentationFormat>Widescreen</PresentationFormat>
  <Paragraphs>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Physical Health and People with a Severe Mental Illness</vt:lpstr>
      <vt:lpstr>Learning Objectives</vt:lpstr>
      <vt:lpstr>Amir</vt:lpstr>
      <vt:lpstr>Amir</vt:lpstr>
      <vt:lpstr>Amir</vt:lpstr>
      <vt:lpstr>Amir</vt:lpstr>
      <vt:lpstr>Amir</vt:lpstr>
      <vt:lpstr>Learning Objectives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Health and People with a Severe Mental Illness</dc:title>
  <dc:creator>Alan Cohen</dc:creator>
  <cp:lastModifiedBy>Alan Cohen</cp:lastModifiedBy>
  <cp:revision>13</cp:revision>
  <dcterms:created xsi:type="dcterms:W3CDTF">2017-03-16T09:50:43Z</dcterms:created>
  <dcterms:modified xsi:type="dcterms:W3CDTF">2017-04-25T12:31:22Z</dcterms:modified>
</cp:coreProperties>
</file>